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71" r:id="rId4"/>
    <p:sldId id="259" r:id="rId5"/>
    <p:sldId id="277" r:id="rId6"/>
    <p:sldId id="274" r:id="rId7"/>
    <p:sldId id="275" r:id="rId8"/>
    <p:sldId id="276" r:id="rId9"/>
    <p:sldId id="268" r:id="rId10"/>
    <p:sldId id="279" r:id="rId11"/>
    <p:sldId id="272" r:id="rId12"/>
    <p:sldId id="263" r:id="rId13"/>
    <p:sldId id="273" r:id="rId14"/>
    <p:sldId id="278" r:id="rId15"/>
    <p:sldId id="270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91" autoAdjust="0"/>
    <p:restoredTop sz="87797" autoAdjust="0"/>
  </p:normalViewPr>
  <p:slideViewPr>
    <p:cSldViewPr>
      <p:cViewPr>
        <p:scale>
          <a:sx n="70" d="100"/>
          <a:sy n="70" d="100"/>
        </p:scale>
        <p:origin x="-5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9A23B-8C8B-4CB6-961D-1CAC9CE22ACF}" type="datetimeFigureOut">
              <a:rPr lang="it-IT" smtClean="0"/>
              <a:t>14/07/2012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21B5E-FAFC-48BC-AFEB-145ED389112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7769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13F54-2E11-456F-ABD5-DD0E948CA918}" type="datetimeFigureOut">
              <a:rPr lang="it-IT" smtClean="0"/>
              <a:t>12/07/2012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57959-10E4-4855-B98F-E2FD9831846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6894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57959-10E4-4855-B98F-E2FD9831846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982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57959-10E4-4855-B98F-E2FD9831846A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5482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57959-10E4-4855-B98F-E2FD9831846A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5690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57959-10E4-4855-B98F-E2FD9831846A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5482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57959-10E4-4855-B98F-E2FD9831846A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5482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57959-10E4-4855-B98F-E2FD9831846A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1952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57959-10E4-4855-B98F-E2FD9831846A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1952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57959-10E4-4855-B98F-E2FD9831846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2003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57959-10E4-4855-B98F-E2FD9831846A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6836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57959-10E4-4855-B98F-E2FD9831846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6836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57959-10E4-4855-B98F-E2FD9831846A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6836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57959-10E4-4855-B98F-E2FD9831846A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6836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57959-10E4-4855-B98F-E2FD9831846A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6836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57959-10E4-4855-B98F-E2FD9831846A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6836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57959-10E4-4855-B98F-E2FD9831846A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5690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4495800" cy="2438400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Segoe UI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971800"/>
            <a:ext cx="4495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Segoe UI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83D3C9DB-CD71-47D4-9E7A-E2867D710E13}" type="datetimeFigureOut">
              <a:rPr lang="it-IT" smtClean="0"/>
              <a:t>12/07/2012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08765C26-89D4-4C3C-8C7D-38D7E90A9F5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726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C9DB-CD71-47D4-9E7A-E2867D710E13}" type="datetimeFigureOut">
              <a:rPr lang="it-IT" smtClean="0"/>
              <a:t>12/07/2012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5C26-89D4-4C3C-8C7D-38D7E90A9F55}" type="slidenum">
              <a:rPr lang="it-IT" smtClean="0"/>
              <a:t>‹#›</a:t>
            </a:fld>
            <a:endParaRPr lang="it-IT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4495800" cy="2438400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Segoe UI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903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C9DB-CD71-47D4-9E7A-E2867D710E13}" type="datetimeFigureOut">
              <a:rPr lang="it-IT" smtClean="0"/>
              <a:t>12/07/2012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5C26-89D4-4C3C-8C7D-38D7E90A9F5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402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C9DB-CD71-47D4-9E7A-E2867D710E13}" type="datetimeFigureOut">
              <a:rPr lang="it-IT" smtClean="0"/>
              <a:t>12/07/2012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5C26-89D4-4C3C-8C7D-38D7E90A9F5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0262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  <a:latin typeface="Segoe UI Light" pitchFamily="34" charset="0"/>
              </a:defRPr>
            </a:lvl1pPr>
          </a:lstStyle>
          <a:p>
            <a:fld id="{83D3C9DB-CD71-47D4-9E7A-E2867D710E13}" type="datetimeFigureOut">
              <a:rPr lang="it-IT" smtClean="0"/>
              <a:t>12/07/2012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  <a:latin typeface="Segoe UI Light" pitchFamily="34" charset="0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Segoe UI Light" pitchFamily="34" charset="0"/>
              </a:defRPr>
            </a:lvl1pPr>
          </a:lstStyle>
          <a:p>
            <a:fld id="{08765C26-89D4-4C3C-8C7D-38D7E90A9F55}" type="slidenum">
              <a:rPr lang="it-IT" smtClean="0"/>
              <a:t>‹#›</a:t>
            </a:fld>
            <a:endParaRPr lang="it-IT"/>
          </a:p>
        </p:txBody>
      </p:sp>
      <p:pic>
        <p:nvPicPr>
          <p:cNvPr id="1026" name="Picture 2" descr="C:\Users\jpetersen\Pictures\aspConf_Logo_HiR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005" y="0"/>
            <a:ext cx="3657600" cy="131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28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>
              <a:lumMod val="75000"/>
            </a:schemeClr>
          </a:solidFill>
          <a:latin typeface="Segoe UI Ligh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>
              <a:lumMod val="85000"/>
            </a:schemeClr>
          </a:solidFill>
          <a:latin typeface="Segoe UI Ligh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85000"/>
            </a:schemeClr>
          </a:solidFill>
          <a:latin typeface="Segoe UI Ligh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85000"/>
            </a:schemeClr>
          </a:solidFill>
          <a:latin typeface="Segoe UI Ligh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85000"/>
            </a:schemeClr>
          </a:solidFill>
          <a:latin typeface="Segoe UI Ligh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85000"/>
            </a:schemeClr>
          </a:solidFill>
          <a:latin typeface="Segoe UI 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obychechi.it/roby/Tags/elmahr" TargetMode="External"/><Relationship Id="rId3" Type="http://schemas.openxmlformats.org/officeDocument/2006/relationships/hyperlink" Target="http://code.google.com/p/elmah/" TargetMode="External"/><Relationship Id="rId7" Type="http://schemas.openxmlformats.org/officeDocument/2006/relationships/hyperlink" Target="http://elmahr.apphb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bitbucket.org/wasp/elmahr" TargetMode="External"/><Relationship Id="rId5" Type="http://schemas.openxmlformats.org/officeDocument/2006/relationships/hyperlink" Target="http://knockoutjs.com/" TargetMode="External"/><Relationship Id="rId4" Type="http://schemas.openxmlformats.org/officeDocument/2006/relationships/hyperlink" Target="https://github.com/SignalR/SignalR/" TargetMode="External"/><Relationship Id="rId9" Type="http://schemas.openxmlformats.org/officeDocument/2006/relationships/hyperlink" Target="http://nuget.org/packages?q=elmahr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2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492896"/>
            <a:ext cx="7416824" cy="864096"/>
          </a:xfrm>
        </p:spPr>
        <p:txBody>
          <a:bodyPr/>
          <a:lstStyle/>
          <a:p>
            <a:r>
              <a:rPr lang="en-US" smtClean="0"/>
              <a:t>ElmahR = ELMAH + SignalR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752" y="4725144"/>
            <a:ext cx="6400800" cy="1752600"/>
          </a:xfrm>
        </p:spPr>
        <p:txBody>
          <a:bodyPr/>
          <a:lstStyle/>
          <a:p>
            <a:pPr algn="r"/>
            <a:r>
              <a:rPr lang="en-US" dirty="0" smtClean="0"/>
              <a:t>Roberto Vespa</a:t>
            </a:r>
          </a:p>
          <a:p>
            <a:pPr algn="r"/>
            <a:r>
              <a:rPr lang="en-US" dirty="0" smtClean="0"/>
              <a:t>@</a:t>
            </a:r>
            <a:r>
              <a:rPr lang="en-US" dirty="0" err="1" smtClean="0"/>
              <a:t>wasp_twit</a:t>
            </a:r>
            <a:endParaRPr lang="en-US" dirty="0" smtClean="0"/>
          </a:p>
          <a:p>
            <a:pPr algn="r"/>
            <a:r>
              <a:rPr lang="en-US" dirty="0" smtClean="0"/>
              <a:t>http://www.robychechi.it/roby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3528" y="3356992"/>
            <a:ext cx="7772400" cy="735012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buNone/>
              <a:defRPr sz="4400" baseline="0">
                <a:latin typeface="Segoe UI Light" pitchFamily="34" charset="0"/>
                <a:ea typeface="+mj-ea"/>
                <a:cs typeface="+mj-cs"/>
              </a:defRPr>
            </a:lvl1pPr>
          </a:lstStyle>
          <a:p>
            <a:r>
              <a:rPr lang="en-US" sz="3200" smtClean="0"/>
              <a:t>Real time error handling web dashboard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96464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427"/>
    </mc:Choice>
    <mc:Fallback xmlns="">
      <p:transition spd="slow" advTm="13742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Demo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5283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Quick live demo to give you a full context before digging into the code</a:t>
            </a:r>
          </a:p>
        </p:txBody>
      </p:sp>
    </p:spTree>
    <p:extLst>
      <p:ext uri="{BB962C8B-B14F-4D97-AF65-F5344CB8AC3E}">
        <p14:creationId xmlns:p14="http://schemas.microsoft.com/office/powerpoint/2010/main" val="346735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/>
          <p:cNvSpPr/>
          <p:nvPr/>
        </p:nvSpPr>
        <p:spPr>
          <a:xfrm>
            <a:off x="164653" y="1484784"/>
            <a:ext cx="1469925" cy="37444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4" name="Rectangle 93"/>
          <p:cNvSpPr/>
          <p:nvPr/>
        </p:nvSpPr>
        <p:spPr>
          <a:xfrm>
            <a:off x="1805187" y="1484784"/>
            <a:ext cx="1743844" cy="37444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1" name="Rectangle 80"/>
          <p:cNvSpPr/>
          <p:nvPr/>
        </p:nvSpPr>
        <p:spPr>
          <a:xfrm>
            <a:off x="3726441" y="1484784"/>
            <a:ext cx="5223190" cy="37444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TextBox 67"/>
          <p:cNvSpPr txBox="1"/>
          <p:nvPr/>
        </p:nvSpPr>
        <p:spPr>
          <a:xfrm>
            <a:off x="4245051" y="4039872"/>
            <a:ext cx="1179392" cy="93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Knockout</a:t>
            </a:r>
            <a:endParaRPr lang="en-US" sz="1200" dirty="0"/>
          </a:p>
        </p:txBody>
      </p:sp>
      <p:sp>
        <p:nvSpPr>
          <p:cNvPr id="83" name="TextBox 82"/>
          <p:cNvSpPr txBox="1"/>
          <p:nvPr/>
        </p:nvSpPr>
        <p:spPr>
          <a:xfrm>
            <a:off x="4240532" y="3286801"/>
            <a:ext cx="1180531" cy="684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SignalR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302" y="1556792"/>
            <a:ext cx="2793247" cy="261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302" y="1556792"/>
            <a:ext cx="2793247" cy="261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val 15"/>
          <p:cNvSpPr/>
          <p:nvPr/>
        </p:nvSpPr>
        <p:spPr>
          <a:xfrm>
            <a:off x="6656702" y="2124401"/>
            <a:ext cx="275592" cy="304865"/>
          </a:xfrm>
          <a:prstGeom prst="ellipse">
            <a:avLst/>
          </a:prstGeom>
          <a:solidFill>
            <a:schemeClr val="accent2">
              <a:alpha val="34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653316" y="3292469"/>
            <a:ext cx="286168" cy="293478"/>
          </a:xfrm>
          <a:prstGeom prst="ellipse">
            <a:avLst/>
          </a:prstGeom>
          <a:solidFill>
            <a:schemeClr val="accent2">
              <a:alpha val="34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963722" y="2151907"/>
            <a:ext cx="806082" cy="437693"/>
          </a:xfrm>
          <a:prstGeom prst="roundRect">
            <a:avLst/>
          </a:prstGeom>
          <a:solidFill>
            <a:schemeClr val="accent2">
              <a:alpha val="34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6103990" y="2231376"/>
            <a:ext cx="507017" cy="242902"/>
          </a:xfrm>
          <a:prstGeom prst="roundRect">
            <a:avLst/>
          </a:prstGeom>
          <a:solidFill>
            <a:schemeClr val="accent2">
              <a:alpha val="34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6131152" y="3455512"/>
            <a:ext cx="346585" cy="160071"/>
          </a:xfrm>
          <a:prstGeom prst="roundRect">
            <a:avLst/>
          </a:prstGeom>
          <a:solidFill>
            <a:schemeClr val="accent2">
              <a:alpha val="34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7905185" y="2879448"/>
            <a:ext cx="677358" cy="293248"/>
          </a:xfrm>
          <a:prstGeom prst="roundRect">
            <a:avLst/>
          </a:prstGeom>
          <a:solidFill>
            <a:schemeClr val="accent2">
              <a:alpha val="34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7910531" y="3693061"/>
            <a:ext cx="595062" cy="552298"/>
          </a:xfrm>
          <a:prstGeom prst="roundRect">
            <a:avLst/>
          </a:prstGeom>
          <a:solidFill>
            <a:schemeClr val="accent2">
              <a:alpha val="34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3" descr="C:\Users\wasp\AppData\Local\Microsoft\Windows\Temporary Internet Files\Content.IE5\V2BCF2F1\MC900435242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5" y="2411819"/>
            <a:ext cx="76427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630052" y="3628801"/>
            <a:ext cx="864096" cy="75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ELMAH</a:t>
            </a:r>
            <a:endParaRPr lang="en-US" sz="1200" dirty="0"/>
          </a:p>
        </p:txBody>
      </p:sp>
      <p:pic>
        <p:nvPicPr>
          <p:cNvPr id="54" name="Picture 3" descr="C:\Users\wasp\AppData\Local\Microsoft\Windows\Temporary Internet Files\Content.IE5\V2BCF2F1\MC900435242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0750"/>
                    </a14:imgEffect>
                    <a14:imgEffect>
                      <a14:saturation sat="1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280" y="2434259"/>
            <a:ext cx="764272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729220" y="3901572"/>
            <a:ext cx="641521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/>
              <a:t>ElmahR</a:t>
            </a:r>
            <a:r>
              <a:rPr lang="en-US" sz="1000" dirty="0" smtClean="0"/>
              <a:t> Module</a:t>
            </a:r>
            <a:endParaRPr lang="en-US" sz="1000" dirty="0"/>
          </a:p>
        </p:txBody>
      </p:sp>
      <p:pic>
        <p:nvPicPr>
          <p:cNvPr id="57" name="Picture 6" descr="C:\Users\wasp\AppData\Local\Microsoft\Windows\Temporary Internet Files\Content.IE5\XZAJP58M\MC900195114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30" y="260648"/>
            <a:ext cx="1311703" cy="101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Down Arrow 57"/>
          <p:cNvSpPr/>
          <p:nvPr/>
        </p:nvSpPr>
        <p:spPr>
          <a:xfrm>
            <a:off x="740718" y="1412775"/>
            <a:ext cx="360040" cy="963039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344031" y="3632168"/>
            <a:ext cx="857141" cy="756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Endpoint</a:t>
            </a:r>
            <a:endParaRPr lang="en-US" sz="1000" dirty="0"/>
          </a:p>
        </p:txBody>
      </p:sp>
      <p:sp>
        <p:nvSpPr>
          <p:cNvPr id="2" name="Bent-Up Arrow 1"/>
          <p:cNvSpPr/>
          <p:nvPr/>
        </p:nvSpPr>
        <p:spPr>
          <a:xfrm>
            <a:off x="1494148" y="4457323"/>
            <a:ext cx="1379372" cy="411837"/>
          </a:xfrm>
          <a:prstGeom prst="bentUpArrow">
            <a:avLst>
              <a:gd name="adj1" fmla="val 28813"/>
              <a:gd name="adj2" fmla="val 24293"/>
              <a:gd name="adj3" fmla="val 2352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TextBox 60"/>
          <p:cNvSpPr txBox="1"/>
          <p:nvPr/>
        </p:nvSpPr>
        <p:spPr>
          <a:xfrm>
            <a:off x="1746799" y="4849415"/>
            <a:ext cx="1010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HTTP POST</a:t>
            </a:r>
            <a:endParaRPr lang="en-US" sz="1400" i="1" dirty="0"/>
          </a:p>
        </p:txBody>
      </p:sp>
      <p:sp>
        <p:nvSpPr>
          <p:cNvPr id="62" name="Lightning Bolt 61"/>
          <p:cNvSpPr/>
          <p:nvPr/>
        </p:nvSpPr>
        <p:spPr>
          <a:xfrm>
            <a:off x="597027" y="2506650"/>
            <a:ext cx="814184" cy="1008112"/>
          </a:xfrm>
          <a:prstGeom prst="lightningBol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Lightning Bolt 62"/>
          <p:cNvSpPr/>
          <p:nvPr/>
        </p:nvSpPr>
        <p:spPr>
          <a:xfrm>
            <a:off x="335667" y="3666504"/>
            <a:ext cx="506070" cy="669711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3330396" y="3657214"/>
            <a:ext cx="792088" cy="266572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TextBox 21"/>
          <p:cNvSpPr txBox="1"/>
          <p:nvPr/>
        </p:nvSpPr>
        <p:spPr>
          <a:xfrm>
            <a:off x="4308347" y="3636319"/>
            <a:ext cx="1040883" cy="2769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200" dirty="0" err="1" smtClean="0"/>
              <a:t>Callbacks</a:t>
            </a:r>
            <a:endParaRPr lang="it-IT" sz="1200" dirty="0"/>
          </a:p>
        </p:txBody>
      </p:sp>
      <p:sp>
        <p:nvSpPr>
          <p:cNvPr id="66" name="TextBox 65"/>
          <p:cNvSpPr txBox="1"/>
          <p:nvPr/>
        </p:nvSpPr>
        <p:spPr>
          <a:xfrm>
            <a:off x="4307208" y="4316432"/>
            <a:ext cx="1040883" cy="2769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200" dirty="0" err="1" smtClean="0"/>
              <a:t>View</a:t>
            </a:r>
            <a:r>
              <a:rPr lang="it-IT" sz="1200" dirty="0" smtClean="0"/>
              <a:t> </a:t>
            </a:r>
            <a:r>
              <a:rPr lang="it-IT" sz="1200" dirty="0" err="1" smtClean="0"/>
              <a:t>Models</a:t>
            </a:r>
            <a:endParaRPr lang="it-IT" sz="1200" dirty="0"/>
          </a:p>
        </p:txBody>
      </p:sp>
      <p:sp>
        <p:nvSpPr>
          <p:cNvPr id="67" name="TextBox 66"/>
          <p:cNvSpPr txBox="1"/>
          <p:nvPr/>
        </p:nvSpPr>
        <p:spPr>
          <a:xfrm>
            <a:off x="2457269" y="3886300"/>
            <a:ext cx="635110" cy="39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en-US" sz="1200" dirty="0" err="1" smtClean="0"/>
              <a:t>SignalR</a:t>
            </a:r>
            <a:endParaRPr lang="en-US" sz="1200" dirty="0"/>
          </a:p>
        </p:txBody>
      </p:sp>
      <p:sp>
        <p:nvSpPr>
          <p:cNvPr id="69" name="TextBox 68"/>
          <p:cNvSpPr txBox="1"/>
          <p:nvPr/>
        </p:nvSpPr>
        <p:spPr>
          <a:xfrm>
            <a:off x="4307828" y="4648674"/>
            <a:ext cx="1040883" cy="2769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200" dirty="0" err="1" smtClean="0"/>
              <a:t>Collections</a:t>
            </a:r>
            <a:endParaRPr lang="it-IT" sz="1200" dirty="0"/>
          </a:p>
        </p:txBody>
      </p:sp>
      <p:sp>
        <p:nvSpPr>
          <p:cNvPr id="70" name="TextBox 69"/>
          <p:cNvSpPr txBox="1"/>
          <p:nvPr/>
        </p:nvSpPr>
        <p:spPr>
          <a:xfrm>
            <a:off x="729221" y="4466996"/>
            <a:ext cx="63213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JSON Error</a:t>
            </a:r>
            <a:endParaRPr lang="en-US" sz="1200" dirty="0"/>
          </a:p>
        </p:txBody>
      </p:sp>
      <p:sp>
        <p:nvSpPr>
          <p:cNvPr id="73" name="Bent-Up Arrow 72"/>
          <p:cNvSpPr/>
          <p:nvPr/>
        </p:nvSpPr>
        <p:spPr>
          <a:xfrm>
            <a:off x="5592279" y="4293096"/>
            <a:ext cx="1327262" cy="411837"/>
          </a:xfrm>
          <a:prstGeom prst="bentUpArrow">
            <a:avLst>
              <a:gd name="adj1" fmla="val 28813"/>
              <a:gd name="adj2" fmla="val 24293"/>
              <a:gd name="adj3" fmla="val 2352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Right Arrow 73"/>
          <p:cNvSpPr/>
          <p:nvPr/>
        </p:nvSpPr>
        <p:spPr>
          <a:xfrm>
            <a:off x="3295764" y="3740860"/>
            <a:ext cx="792088" cy="266572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Right Arrow 74"/>
          <p:cNvSpPr/>
          <p:nvPr/>
        </p:nvSpPr>
        <p:spPr>
          <a:xfrm>
            <a:off x="3269274" y="3829550"/>
            <a:ext cx="792088" cy="266572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" name="TextBox 76"/>
          <p:cNvSpPr txBox="1"/>
          <p:nvPr/>
        </p:nvSpPr>
        <p:spPr>
          <a:xfrm>
            <a:off x="2466046" y="2064927"/>
            <a:ext cx="635110" cy="2769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en-US" sz="1200" dirty="0" err="1" smtClean="0"/>
              <a:t>SignalR</a:t>
            </a:r>
            <a:endParaRPr lang="en-US" sz="1200" dirty="0"/>
          </a:p>
        </p:txBody>
      </p:sp>
      <p:sp>
        <p:nvSpPr>
          <p:cNvPr id="26" name="Left-Up Arrow 25"/>
          <p:cNvSpPr/>
          <p:nvPr/>
        </p:nvSpPr>
        <p:spPr>
          <a:xfrm flipV="1">
            <a:off x="3214409" y="2064926"/>
            <a:ext cx="1717631" cy="1125414"/>
          </a:xfrm>
          <a:prstGeom prst="leftUpArrow">
            <a:avLst>
              <a:gd name="adj1" fmla="val 9103"/>
              <a:gd name="adj2" fmla="val 10523"/>
              <a:gd name="adj3" fmla="val 119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2" name="Picture 5" descr="C:\Users\wasp\AppData\Local\Microsoft\Windows\Temporary Internet Files\Content.IE5\F89KK4HG\MC900318592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5852" y="5330789"/>
            <a:ext cx="1029762" cy="112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5" descr="C:\Users\wasp\AppData\Local\Microsoft\Windows\Temporary Internet Files\Content.IE5\F89KK4HG\MC900318592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9788" y="5330789"/>
            <a:ext cx="1029762" cy="112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5" descr="C:\Users\wasp\AppData\Local\Microsoft\Windows\Temporary Internet Files\Content.IE5\F89KK4HG\MC900318592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73366" y="5330789"/>
            <a:ext cx="1029762" cy="112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TextBox 88"/>
          <p:cNvSpPr txBox="1"/>
          <p:nvPr/>
        </p:nvSpPr>
        <p:spPr>
          <a:xfrm>
            <a:off x="107503" y="5229200"/>
            <a:ext cx="1303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Source App</a:t>
            </a:r>
            <a:endParaRPr lang="en-US" i="1" dirty="0"/>
          </a:p>
        </p:txBody>
      </p:sp>
      <p:sp>
        <p:nvSpPr>
          <p:cNvPr id="90" name="TextBox 89"/>
          <p:cNvSpPr txBox="1"/>
          <p:nvPr/>
        </p:nvSpPr>
        <p:spPr>
          <a:xfrm>
            <a:off x="1748829" y="5229200"/>
            <a:ext cx="134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ElmahR</a:t>
            </a:r>
            <a:r>
              <a:rPr lang="en-US" i="1" dirty="0" smtClean="0"/>
              <a:t> App</a:t>
            </a:r>
            <a:endParaRPr lang="en-US" i="1" dirty="0"/>
          </a:p>
        </p:txBody>
      </p:sp>
      <p:sp>
        <p:nvSpPr>
          <p:cNvPr id="91" name="TextBox 90"/>
          <p:cNvSpPr txBox="1"/>
          <p:nvPr/>
        </p:nvSpPr>
        <p:spPr>
          <a:xfrm>
            <a:off x="3663712" y="5232842"/>
            <a:ext cx="980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Browser</a:t>
            </a:r>
            <a:endParaRPr lang="en-US" i="1" dirty="0"/>
          </a:p>
        </p:txBody>
      </p:sp>
      <p:sp>
        <p:nvSpPr>
          <p:cNvPr id="86" name="Flowchart: Magnetic Disk 85"/>
          <p:cNvSpPr/>
          <p:nvPr/>
        </p:nvSpPr>
        <p:spPr>
          <a:xfrm>
            <a:off x="1892846" y="1556792"/>
            <a:ext cx="359024" cy="33750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2" name="Bent Arrow 91"/>
          <p:cNvSpPr/>
          <p:nvPr/>
        </p:nvSpPr>
        <p:spPr>
          <a:xfrm rot="5400000">
            <a:off x="2499953" y="1641922"/>
            <a:ext cx="267384" cy="434630"/>
          </a:xfrm>
          <a:prstGeom prst="ben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8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68" grpId="0" animBg="1"/>
      <p:bldP spid="83" grpId="0" animBg="1"/>
      <p:bldP spid="16" grpId="0" animBg="1"/>
      <p:bldP spid="16" grpId="1" animBg="1"/>
      <p:bldP spid="25" grpId="0" animBg="1"/>
      <p:bldP spid="25" grpId="1" animBg="1"/>
      <p:bldP spid="17" grpId="0" animBg="1"/>
      <p:bldP spid="17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53" grpId="0" animBg="1"/>
      <p:bldP spid="56" grpId="0" animBg="1"/>
      <p:bldP spid="58" grpId="0" animBg="1"/>
      <p:bldP spid="60" grpId="0" animBg="1"/>
      <p:bldP spid="2" grpId="0" animBg="1"/>
      <p:bldP spid="61" grpId="0"/>
      <p:bldP spid="62" grpId="0" animBg="1"/>
      <p:bldP spid="62" grpId="1" animBg="1"/>
      <p:bldP spid="63" grpId="0" animBg="1"/>
      <p:bldP spid="21" grpId="0" animBg="1"/>
      <p:bldP spid="22" grpId="0" animBg="1"/>
      <p:bldP spid="66" grpId="0" animBg="1"/>
      <p:bldP spid="67" grpId="0" animBg="1"/>
      <p:bldP spid="69" grpId="0" animBg="1"/>
      <p:bldP spid="70" grpId="0" animBg="1"/>
      <p:bldP spid="73" grpId="0" animBg="1"/>
      <p:bldP spid="73" grpId="1" animBg="1"/>
      <p:bldP spid="73" grpId="2" animBg="1"/>
      <p:bldP spid="74" grpId="0" animBg="1"/>
      <p:bldP spid="75" grpId="0" animBg="1"/>
      <p:bldP spid="77" grpId="0" animBg="1"/>
      <p:bldP spid="26" grpId="0" animBg="1"/>
      <p:bldP spid="26" grpId="1" animBg="1"/>
      <p:bldP spid="89" grpId="0"/>
      <p:bldP spid="86" grpId="0" animBg="1"/>
      <p:bldP spid="9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0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Let’s see the code in action: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Configuration files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Starting up </a:t>
            </a:r>
            <a:r>
              <a:rPr lang="en-US" dirty="0" err="1">
                <a:solidFill>
                  <a:schemeClr val="tx1"/>
                </a:solidFill>
              </a:rPr>
              <a:t>ElmahR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SignalR</a:t>
            </a:r>
            <a:r>
              <a:rPr lang="en-US" dirty="0">
                <a:solidFill>
                  <a:schemeClr val="tx1"/>
                </a:solidFill>
              </a:rPr>
              <a:t> basics 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Exceptions </a:t>
            </a:r>
            <a:r>
              <a:rPr lang="en-US" dirty="0" smtClean="0">
                <a:solidFill>
                  <a:schemeClr val="tx1"/>
                </a:solidFill>
              </a:rPr>
              <a:t>happen: ELMAH modules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Knockout + MVVM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dirty="0">
                <a:solidFill>
                  <a:schemeClr val="tx1"/>
                </a:solidFill>
              </a:rPr>
              <a:t>happy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web </a:t>
            </a:r>
            <a:r>
              <a:rPr lang="en-US" dirty="0" smtClean="0">
                <a:solidFill>
                  <a:schemeClr val="tx1"/>
                </a:solidFill>
              </a:rPr>
              <a:t>designer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We’re done!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83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Project Status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0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Version 0.8.8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Open source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Contributions are welcome…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…and advices too!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Learning while </a:t>
            </a:r>
            <a:r>
              <a:rPr lang="en-US" dirty="0" smtClean="0">
                <a:solidFill>
                  <a:schemeClr val="tx1"/>
                </a:solidFill>
              </a:rPr>
              <a:t>building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Some portions need improvements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Documentation is very basic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85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References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0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ELMAH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smtClean="0">
                <a:hlinkClick r:id="rId3"/>
              </a:rPr>
              <a:t>http://code.google.com/p/elmah/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SignalR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smtClean="0">
                <a:hlinkClick r:id="rId4"/>
              </a:rPr>
              <a:t>https://github.com/SignalR/SignalR/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Knockout: </a:t>
            </a:r>
            <a:r>
              <a:rPr lang="en-US" sz="2800" dirty="0" smtClean="0">
                <a:hlinkClick r:id="rId5"/>
              </a:rPr>
              <a:t>http://knockoutjs.com/</a:t>
            </a:r>
            <a:endParaRPr lang="en-US" sz="2800" dirty="0" smtClean="0"/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Repo: </a:t>
            </a:r>
            <a:r>
              <a:rPr lang="en-US" sz="2800" dirty="0" smtClean="0">
                <a:solidFill>
                  <a:schemeClr val="tx1"/>
                </a:solidFill>
                <a:hlinkClick r:id="rId6"/>
              </a:rPr>
              <a:t>https://bitbucket.org/wasp/elmahr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Demo: </a:t>
            </a:r>
            <a:r>
              <a:rPr lang="en-US" sz="2800" dirty="0" smtClean="0">
                <a:hlinkClick r:id="rId7"/>
              </a:rPr>
              <a:t>http://elmahr.apphb.com/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Blog: </a:t>
            </a:r>
            <a:r>
              <a:rPr lang="en-US" sz="2800" dirty="0" smtClean="0">
                <a:hlinkClick r:id="rId8"/>
              </a:rPr>
              <a:t>http://www.robychechi.it/roby/Tags/elmahr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Nuget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smtClean="0">
                <a:hlinkClick r:id="rId9"/>
              </a:rPr>
              <a:t>http://nuget.org/packages?q=elmahr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5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How was it?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2664296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My first time as a speaker in a conference ever…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…so I hope I was not too bad </a:t>
            </a:r>
            <a:r>
              <a:rPr lang="en-US" sz="3600" dirty="0" smtClean="0">
                <a:solidFill>
                  <a:schemeClr val="tx1"/>
                </a:solidFill>
                <a:sym typeface="Wingdings" pitchFamily="2" charset="2"/>
              </a:rPr>
              <a:t></a:t>
            </a: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And remember to evaluate this session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Ciao!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339752" y="4725144"/>
            <a:ext cx="6400800" cy="1752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600">
                <a:latin typeface="Segoe UI Light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bg1">
                    <a:lumMod val="85000"/>
                  </a:schemeClr>
                </a:solidFill>
                <a:latin typeface="Segoe UI Light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bg1">
                    <a:lumMod val="85000"/>
                  </a:schemeClr>
                </a:solidFill>
                <a:latin typeface="Segoe UI Light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bg1">
                    <a:lumMod val="85000"/>
                  </a:schemeClr>
                </a:solidFill>
                <a:latin typeface="Segoe UI Light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bg1">
                    <a:lumMod val="85000"/>
                  </a:schemeClr>
                </a:solidFill>
                <a:latin typeface="Segoe UI Light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r">
              <a:buNone/>
            </a:pPr>
            <a:r>
              <a:rPr lang="en-US" dirty="0"/>
              <a:t>Roberto Vespa</a:t>
            </a:r>
          </a:p>
          <a:p>
            <a:pPr marL="0" indent="0" algn="r">
              <a:buNone/>
            </a:pPr>
            <a:r>
              <a:rPr lang="en-US" dirty="0"/>
              <a:t>@</a:t>
            </a:r>
            <a:r>
              <a:rPr lang="en-US" dirty="0" err="1"/>
              <a:t>wasp_twit</a:t>
            </a:r>
            <a:endParaRPr lang="en-US" dirty="0"/>
          </a:p>
          <a:p>
            <a:pPr marL="0" indent="0" algn="r">
              <a:buNone/>
            </a:pPr>
            <a:r>
              <a:rPr lang="en-US" dirty="0"/>
              <a:t>http://www.robychechi.it/roby</a:t>
            </a:r>
          </a:p>
        </p:txBody>
      </p:sp>
    </p:spTree>
    <p:extLst>
      <p:ext uri="{BB962C8B-B14F-4D97-AF65-F5344CB8AC3E}">
        <p14:creationId xmlns:p14="http://schemas.microsoft.com/office/powerpoint/2010/main" val="286722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Agenda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0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What’s </a:t>
            </a:r>
            <a:r>
              <a:rPr lang="en-US" dirty="0" err="1" smtClean="0">
                <a:solidFill>
                  <a:schemeClr val="tx1"/>
                </a:solidFill>
              </a:rPr>
              <a:t>ElmahR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Session structure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Project structure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Demo + Code</a:t>
            </a:r>
            <a:endParaRPr lang="en-US" i="1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Project status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Wrapping up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733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263"/>
    </mc:Choice>
    <mc:Fallback xmlns="">
      <p:transition spd="slow" advTm="1862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mtClean="0">
                <a:solidFill>
                  <a:schemeClr val="tx1"/>
                </a:solidFill>
              </a:rPr>
              <a:t>What’s ElmahR?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0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Why </a:t>
            </a:r>
            <a:r>
              <a:rPr lang="en-US" dirty="0" err="1" smtClean="0">
                <a:solidFill>
                  <a:schemeClr val="tx1"/>
                </a:solidFill>
              </a:rPr>
              <a:t>ElmahR</a:t>
            </a:r>
            <a:r>
              <a:rPr lang="en-US" dirty="0" smtClean="0">
                <a:solidFill>
                  <a:schemeClr val="tx1"/>
                </a:solidFill>
              </a:rPr>
              <a:t> @ </a:t>
            </a:r>
            <a:r>
              <a:rPr lang="en-US" dirty="0" err="1" smtClean="0">
                <a:solidFill>
                  <a:schemeClr val="tx1"/>
                </a:solidFill>
              </a:rPr>
              <a:t>aspConf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ElmahR</a:t>
            </a:r>
            <a:r>
              <a:rPr lang="en-US" dirty="0" smtClean="0">
                <a:solidFill>
                  <a:schemeClr val="tx1"/>
                </a:solidFill>
              </a:rPr>
              <a:t> is an idea from the real world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For developers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For the enterprise too?</a:t>
            </a:r>
          </a:p>
        </p:txBody>
      </p:sp>
    </p:spTree>
    <p:extLst>
      <p:ext uri="{BB962C8B-B14F-4D97-AF65-F5344CB8AC3E}">
        <p14:creationId xmlns:p14="http://schemas.microsoft.com/office/powerpoint/2010/main" val="243440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Session structure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0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Project Level: Intermediate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Session Level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Intermediate (full 75 minutes)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Application architecture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L</a:t>
            </a:r>
            <a:r>
              <a:rPr lang="en-US" sz="3200" dirty="0" smtClean="0">
                <a:solidFill>
                  <a:schemeClr val="tx1"/>
                </a:solidFill>
              </a:rPr>
              <a:t>ive demo stepping through code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Server side code in C#</a:t>
            </a:r>
          </a:p>
          <a:p>
            <a:pPr lvl="1"/>
            <a:r>
              <a:rPr lang="en-US" sz="3200" dirty="0">
                <a:solidFill>
                  <a:schemeClr val="tx1"/>
                </a:solidFill>
              </a:rPr>
              <a:t>C</a:t>
            </a:r>
            <a:r>
              <a:rPr lang="en-US" sz="3200" dirty="0" smtClean="0">
                <a:solidFill>
                  <a:schemeClr val="tx1"/>
                </a:solidFill>
              </a:rPr>
              <a:t>lient side code in Javascript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Basic knowledge of ELMAH will help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Quick look at Knockout in action, more details about ELMAH and </a:t>
            </a:r>
            <a:r>
              <a:rPr lang="en-US" sz="3200" dirty="0" err="1" smtClean="0">
                <a:solidFill>
                  <a:schemeClr val="tx1"/>
                </a:solidFill>
              </a:rPr>
              <a:t>SignalR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83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dirty="0" err="1" smtClean="0">
                <a:solidFill>
                  <a:schemeClr val="tx1"/>
                </a:solidFill>
              </a:rPr>
              <a:t>What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did</a:t>
            </a:r>
            <a:r>
              <a:rPr lang="it-IT" dirty="0" smtClean="0">
                <a:solidFill>
                  <a:schemeClr val="tx1"/>
                </a:solidFill>
              </a:rPr>
              <a:t> I use?</a:t>
            </a:r>
            <a:r>
              <a:rPr lang="it-IT" dirty="0" smtClean="0">
                <a:solidFill>
                  <a:schemeClr val="tx1"/>
                </a:solidFill>
              </a:rPr>
              <a:t>	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36504"/>
          </a:xfrm>
        </p:spPr>
        <p:txBody>
          <a:bodyPr>
            <a:normAutofit fontScale="77500" lnSpcReduction="20000"/>
          </a:bodyPr>
          <a:lstStyle/>
          <a:p>
            <a:r>
              <a:rPr lang="en-US" sz="3800" dirty="0" smtClean="0">
                <a:solidFill>
                  <a:schemeClr val="tx1"/>
                </a:solidFill>
              </a:rPr>
              <a:t>ELMAH</a:t>
            </a:r>
          </a:p>
          <a:p>
            <a:r>
              <a:rPr lang="en-US" sz="3800" dirty="0" err="1" smtClean="0">
                <a:solidFill>
                  <a:schemeClr val="tx1"/>
                </a:solidFill>
              </a:rPr>
              <a:t>SignalR</a:t>
            </a:r>
            <a:endParaRPr lang="en-US" sz="3800" dirty="0" smtClean="0">
              <a:solidFill>
                <a:schemeClr val="tx1"/>
              </a:solidFill>
            </a:endParaRPr>
          </a:p>
          <a:p>
            <a:r>
              <a:rPr lang="en-US" sz="3800" dirty="0" smtClean="0">
                <a:solidFill>
                  <a:schemeClr val="tx1"/>
                </a:solidFill>
              </a:rPr>
              <a:t>Knockout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EF </a:t>
            </a:r>
            <a:r>
              <a:rPr lang="en-US" dirty="0" smtClean="0">
                <a:solidFill>
                  <a:schemeClr val="tx1"/>
                </a:solidFill>
              </a:rPr>
              <a:t>(Code First + Migrations)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RazorEngine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jQuery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Raphael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UnderscoreJs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Twitter bootstrap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32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dirty="0" smtClean="0">
                <a:solidFill>
                  <a:schemeClr val="tx1"/>
                </a:solidFill>
              </a:rPr>
              <a:t>ELMAH	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3650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rror </a:t>
            </a:r>
            <a:r>
              <a:rPr lang="en-US" b="1" dirty="0" smtClean="0">
                <a:solidFill>
                  <a:schemeClr val="tx1"/>
                </a:solidFill>
              </a:rPr>
              <a:t>L</a:t>
            </a:r>
            <a:r>
              <a:rPr lang="en-US" dirty="0" smtClean="0">
                <a:solidFill>
                  <a:schemeClr val="tx1"/>
                </a:solidFill>
              </a:rPr>
              <a:t>ogging </a:t>
            </a:r>
            <a:r>
              <a:rPr lang="en-US" b="1" dirty="0" smtClean="0">
                <a:solidFill>
                  <a:schemeClr val="tx1"/>
                </a:solidFill>
              </a:rPr>
              <a:t>M</a:t>
            </a:r>
            <a:r>
              <a:rPr lang="en-US" dirty="0" smtClean="0">
                <a:solidFill>
                  <a:schemeClr val="tx1"/>
                </a:solidFill>
              </a:rPr>
              <a:t>odules </a:t>
            </a:r>
            <a:r>
              <a:rPr lang="en-US" b="1" dirty="0" smtClean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nd </a:t>
            </a:r>
            <a:r>
              <a:rPr lang="en-US" b="1" dirty="0" smtClean="0">
                <a:solidFill>
                  <a:schemeClr val="tx1"/>
                </a:solidFill>
              </a:rPr>
              <a:t>H</a:t>
            </a:r>
            <a:r>
              <a:rPr lang="en-US" dirty="0" smtClean="0">
                <a:solidFill>
                  <a:schemeClr val="tx1"/>
                </a:solidFill>
              </a:rPr>
              <a:t>andlers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Extensible framework to trap unhandled exceptions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Can be plugged with no need to write code in your </a:t>
            </a:r>
            <a:r>
              <a:rPr lang="en-US" dirty="0" smtClean="0">
                <a:solidFill>
                  <a:schemeClr val="tx1"/>
                </a:solidFill>
              </a:rPr>
              <a:t>application, just configuration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 extended it writing a new module to POST the details of a just trapped error to a URL</a:t>
            </a:r>
          </a:p>
        </p:txBody>
      </p:sp>
    </p:spTree>
    <p:extLst>
      <p:ext uri="{BB962C8B-B14F-4D97-AF65-F5344CB8AC3E}">
        <p14:creationId xmlns:p14="http://schemas.microsoft.com/office/powerpoint/2010/main" val="179644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dirty="0" smtClean="0">
                <a:solidFill>
                  <a:schemeClr val="tx1"/>
                </a:solidFill>
              </a:rPr>
              <a:t>SignalR	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Asynchronous </a:t>
            </a:r>
            <a:r>
              <a:rPr lang="en-US" dirty="0" smtClean="0">
                <a:solidFill>
                  <a:schemeClr val="tx1"/>
                </a:solidFill>
              </a:rPr>
              <a:t>signaling library to help build real-time, multi-user interactive web applications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Push</a:t>
            </a:r>
            <a:r>
              <a:rPr lang="en-US" dirty="0" smtClean="0">
                <a:solidFill>
                  <a:schemeClr val="tx1"/>
                </a:solidFill>
              </a:rPr>
              <a:t> data from the server to the client (not just browser clients) 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Abstracts the underlying HTTP connection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Keeps it “alive” choosing among several available strategies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Server-side and client-side libraries</a:t>
            </a:r>
          </a:p>
        </p:txBody>
      </p:sp>
    </p:spTree>
    <p:extLst>
      <p:ext uri="{BB962C8B-B14F-4D97-AF65-F5344CB8AC3E}">
        <p14:creationId xmlns:p14="http://schemas.microsoft.com/office/powerpoint/2010/main" val="358356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dirty="0" smtClean="0">
                <a:solidFill>
                  <a:schemeClr val="tx1"/>
                </a:solidFill>
              </a:rPr>
              <a:t>Knockout	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36504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Javascript</a:t>
            </a:r>
            <a:r>
              <a:rPr lang="en-US" dirty="0" smtClean="0">
                <a:solidFill>
                  <a:schemeClr val="tx1"/>
                </a:solidFill>
              </a:rPr>
              <a:t> library to create responsive UI based on data models (View Model)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Declarative bindings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Great to build </a:t>
            </a:r>
            <a:r>
              <a:rPr lang="en-US" b="1" dirty="0" smtClean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ingle </a:t>
            </a:r>
            <a:r>
              <a:rPr lang="en-US" b="1" dirty="0" smtClean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age </a:t>
            </a:r>
            <a:r>
              <a:rPr lang="en-US" b="1" dirty="0" smtClean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pplications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Great to easily decouple developer’s tasks from web designer’s ones</a:t>
            </a:r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Helps keeping Javascript code clean and focused on logics, not on DOM </a:t>
            </a:r>
            <a:r>
              <a:rPr lang="en-US" dirty="0" smtClean="0">
                <a:solidFill>
                  <a:schemeClr val="tx1"/>
                </a:solidFill>
              </a:rPr>
              <a:t>manipulation</a:t>
            </a:r>
          </a:p>
        </p:txBody>
      </p:sp>
    </p:spTree>
    <p:extLst>
      <p:ext uri="{BB962C8B-B14F-4D97-AF65-F5344CB8AC3E}">
        <p14:creationId xmlns:p14="http://schemas.microsoft.com/office/powerpoint/2010/main" val="351441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wasp\AppData\Local\Microsoft\Windows\Temporary Internet Files\Content.IE5\V2BCF2F1\MC90043524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76427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wasp\AppData\Local\Microsoft\Windows\Temporary Internet Files\Content.IE5\V2BCF2F1\MC90043524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26" y="2132856"/>
            <a:ext cx="764272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wasp\AppData\Local\Microsoft\Windows\Temporary Internet Files\Content.IE5\V2BCF2F1\MC90043524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038" y="2132856"/>
            <a:ext cx="76427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wasp\AppData\Local\Microsoft\Windows\Temporary Internet Files\Content.IE5\V2BCF2F1\MC90043524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32856"/>
            <a:ext cx="76427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69476" y="3349840"/>
            <a:ext cx="641521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ELMAH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1463397" y="3349840"/>
            <a:ext cx="641521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ELMAH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2299243" y="3349839"/>
            <a:ext cx="641521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ELMAH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3121207" y="3349840"/>
            <a:ext cx="641521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ELMAH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27069"/>
            <a:ext cx="454279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Users\wasp\AppData\Local\Microsoft\Windows\Temporary Internet Files\Content.IE5\V2BCF2F1\MC900435242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750"/>
                    </a14:imgEffect>
                    <a14:imgEffect>
                      <a14:saturation sat="1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243" y="5192288"/>
            <a:ext cx="764272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wasp\AppData\Local\Microsoft\Windows\Temporary Internet Files\Content.IE5\F89KK4HG\MC90031859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07" y="4824710"/>
            <a:ext cx="1029762" cy="122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wasp\AppData\Local\Microsoft\Windows\Temporary Internet Files\Content.IE5\XZAJP58M\MC900195114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153" y="548679"/>
            <a:ext cx="1311703" cy="101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27069"/>
            <a:ext cx="4542794" cy="424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own Arrow 10"/>
          <p:cNvSpPr/>
          <p:nvPr/>
        </p:nvSpPr>
        <p:spPr>
          <a:xfrm>
            <a:off x="2411760" y="1628800"/>
            <a:ext cx="360040" cy="46805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2497898" y="4149080"/>
            <a:ext cx="280252" cy="921245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flipH="1">
            <a:off x="1556280" y="5823127"/>
            <a:ext cx="714194" cy="2849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34797" y="2142836"/>
            <a:ext cx="456845" cy="495818"/>
          </a:xfrm>
          <a:prstGeom prst="ellipse">
            <a:avLst/>
          </a:prstGeom>
          <a:solidFill>
            <a:schemeClr val="accent2">
              <a:alpha val="34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423654" y="4043089"/>
            <a:ext cx="469667" cy="477298"/>
          </a:xfrm>
          <a:prstGeom prst="ellipse">
            <a:avLst/>
          </a:prstGeom>
          <a:solidFill>
            <a:schemeClr val="accent2">
              <a:alpha val="34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963236" y="2167292"/>
            <a:ext cx="1279668" cy="711842"/>
          </a:xfrm>
          <a:prstGeom prst="roundRect">
            <a:avLst/>
          </a:prstGeom>
          <a:solidFill>
            <a:schemeClr val="accent2">
              <a:alpha val="34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11722" y="1649825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Web apps</a:t>
            </a:r>
            <a:endParaRPr lang="en-US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3022810" y="5988646"/>
            <a:ext cx="980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ElmahR</a:t>
            </a:r>
            <a:endParaRPr lang="en-US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1499130" y="5475540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SignalR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4462563" y="1952530"/>
            <a:ext cx="1518105" cy="3444486"/>
          </a:xfrm>
          <a:prstGeom prst="roundRect">
            <a:avLst/>
          </a:prstGeom>
          <a:solidFill>
            <a:schemeClr val="lt1">
              <a:alpha val="28000"/>
            </a:schemeClr>
          </a:solidFill>
          <a:ln w="60325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5844017" y="2019157"/>
            <a:ext cx="1518105" cy="3528392"/>
          </a:xfrm>
          <a:prstGeom prst="roundRect">
            <a:avLst/>
          </a:prstGeom>
          <a:solidFill>
            <a:schemeClr val="lt1">
              <a:alpha val="28000"/>
            </a:schemeClr>
          </a:solidFill>
          <a:ln w="60325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7199471" y="2019157"/>
            <a:ext cx="1518105" cy="3524732"/>
          </a:xfrm>
          <a:prstGeom prst="roundRect">
            <a:avLst/>
          </a:prstGeom>
          <a:solidFill>
            <a:schemeClr val="lt1">
              <a:alpha val="28000"/>
            </a:schemeClr>
          </a:solidFill>
          <a:ln w="60325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4569510" y="2362195"/>
            <a:ext cx="854144" cy="395044"/>
          </a:xfrm>
          <a:prstGeom prst="roundRect">
            <a:avLst/>
          </a:prstGeom>
          <a:solidFill>
            <a:schemeClr val="accent2">
              <a:alpha val="34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4544700" y="4323412"/>
            <a:ext cx="676915" cy="260331"/>
          </a:xfrm>
          <a:prstGeom prst="roundRect">
            <a:avLst/>
          </a:prstGeom>
          <a:solidFill>
            <a:schemeClr val="accent2">
              <a:alpha val="34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7414579" y="3414442"/>
            <a:ext cx="1196477" cy="476923"/>
          </a:xfrm>
          <a:prstGeom prst="roundRect">
            <a:avLst/>
          </a:prstGeom>
          <a:solidFill>
            <a:schemeClr val="accent2">
              <a:alpha val="34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7501186" y="4683453"/>
            <a:ext cx="908446" cy="898229"/>
          </a:xfrm>
          <a:prstGeom prst="roundRect">
            <a:avLst/>
          </a:prstGeom>
          <a:solidFill>
            <a:schemeClr val="accent2">
              <a:alpha val="34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 flipV="1">
            <a:off x="888512" y="3722296"/>
            <a:ext cx="280252" cy="8614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 rot="1737317" flipV="1">
            <a:off x="1350256" y="3649433"/>
            <a:ext cx="280252" cy="10328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wn Arrow 39"/>
          <p:cNvSpPr/>
          <p:nvPr/>
        </p:nvSpPr>
        <p:spPr>
          <a:xfrm rot="2491969" flipV="1">
            <a:off x="1750230" y="3550520"/>
            <a:ext cx="280252" cy="1374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 rot="3145676" flipV="1">
            <a:off x="2287506" y="3328960"/>
            <a:ext cx="280252" cy="20255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ghtning Bolt 11"/>
          <p:cNvSpPr/>
          <p:nvPr/>
        </p:nvSpPr>
        <p:spPr>
          <a:xfrm>
            <a:off x="2184688" y="2619779"/>
            <a:ext cx="814184" cy="1008112"/>
          </a:xfrm>
          <a:prstGeom prst="lightningBol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69476" y="3674773"/>
            <a:ext cx="641521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/>
              <a:t>ElmahR</a:t>
            </a:r>
            <a:r>
              <a:rPr lang="en-US" sz="1000" dirty="0" smtClean="0"/>
              <a:t> Module</a:t>
            </a:r>
            <a:endParaRPr lang="en-US" sz="1000" dirty="0"/>
          </a:p>
        </p:txBody>
      </p:sp>
      <p:sp>
        <p:nvSpPr>
          <p:cNvPr id="46" name="TextBox 45"/>
          <p:cNvSpPr txBox="1"/>
          <p:nvPr/>
        </p:nvSpPr>
        <p:spPr>
          <a:xfrm>
            <a:off x="1463397" y="3674773"/>
            <a:ext cx="641521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/>
              <a:t>ElmahR</a:t>
            </a:r>
            <a:r>
              <a:rPr lang="en-US" sz="1000" dirty="0" smtClean="0"/>
              <a:t> Module</a:t>
            </a:r>
            <a:endParaRPr lang="en-US" sz="1000" dirty="0"/>
          </a:p>
        </p:txBody>
      </p:sp>
      <p:sp>
        <p:nvSpPr>
          <p:cNvPr id="47" name="TextBox 46"/>
          <p:cNvSpPr txBox="1"/>
          <p:nvPr/>
        </p:nvSpPr>
        <p:spPr>
          <a:xfrm>
            <a:off x="2299243" y="3674772"/>
            <a:ext cx="641521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/>
              <a:t>ElmahR</a:t>
            </a:r>
            <a:r>
              <a:rPr lang="en-US" sz="1000" dirty="0" smtClean="0"/>
              <a:t> Module</a:t>
            </a:r>
            <a:endParaRPr lang="en-US" sz="1000" dirty="0"/>
          </a:p>
        </p:txBody>
      </p:sp>
      <p:sp>
        <p:nvSpPr>
          <p:cNvPr id="48" name="TextBox 47"/>
          <p:cNvSpPr txBox="1"/>
          <p:nvPr/>
        </p:nvSpPr>
        <p:spPr>
          <a:xfrm>
            <a:off x="3121207" y="3674773"/>
            <a:ext cx="641521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/>
              <a:t>ElmahR</a:t>
            </a:r>
            <a:r>
              <a:rPr lang="en-US" sz="1000" dirty="0" smtClean="0"/>
              <a:t> Module</a:t>
            </a:r>
            <a:endParaRPr lang="en-US" sz="1000" dirty="0"/>
          </a:p>
        </p:txBody>
      </p:sp>
      <p:sp>
        <p:nvSpPr>
          <p:cNvPr id="4" name="Bent Arrow 3"/>
          <p:cNvSpPr/>
          <p:nvPr/>
        </p:nvSpPr>
        <p:spPr>
          <a:xfrm flipV="1">
            <a:off x="1755409" y="2999946"/>
            <a:ext cx="2917970" cy="891417"/>
          </a:xfrm>
          <a:prstGeom prst="bentArrow">
            <a:avLst>
              <a:gd name="adj1" fmla="val 5860"/>
              <a:gd name="adj2" fmla="val 8520"/>
              <a:gd name="adj3" fmla="val 11202"/>
              <a:gd name="adj4" fmla="val 43750"/>
            </a:avLst>
          </a:prstGeom>
          <a:ln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130102" y="2795786"/>
            <a:ext cx="3600400" cy="144016"/>
          </a:xfrm>
          <a:prstGeom prst="rightArrow">
            <a:avLst/>
          </a:prstGeom>
          <a:ln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Bent Arrow 8"/>
          <p:cNvSpPr/>
          <p:nvPr/>
        </p:nvSpPr>
        <p:spPr>
          <a:xfrm flipV="1">
            <a:off x="2568563" y="2999947"/>
            <a:ext cx="2096012" cy="1685587"/>
          </a:xfrm>
          <a:prstGeom prst="bentArrow">
            <a:avLst>
              <a:gd name="adj1" fmla="val 4166"/>
              <a:gd name="adj2" fmla="val 6352"/>
              <a:gd name="adj3" fmla="val 8047"/>
              <a:gd name="adj4" fmla="val 60276"/>
            </a:avLst>
          </a:prstGeom>
          <a:ln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Bent Arrow 17"/>
          <p:cNvSpPr/>
          <p:nvPr/>
        </p:nvSpPr>
        <p:spPr>
          <a:xfrm flipV="1">
            <a:off x="3424650" y="2996951"/>
            <a:ext cx="1248729" cy="2135615"/>
          </a:xfrm>
          <a:prstGeom prst="bentArrow">
            <a:avLst>
              <a:gd name="adj1" fmla="val 5898"/>
              <a:gd name="adj2" fmla="val 8733"/>
              <a:gd name="adj3" fmla="val 7138"/>
              <a:gd name="adj4" fmla="val 60931"/>
            </a:avLst>
          </a:prstGeom>
          <a:ln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9" name="Down Arrow 48"/>
          <p:cNvSpPr/>
          <p:nvPr/>
        </p:nvSpPr>
        <p:spPr>
          <a:xfrm rot="1502192">
            <a:off x="2943649" y="4100082"/>
            <a:ext cx="280252" cy="1144923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wn Arrow 49"/>
          <p:cNvSpPr/>
          <p:nvPr/>
        </p:nvSpPr>
        <p:spPr>
          <a:xfrm rot="19998499">
            <a:off x="2003529" y="4090756"/>
            <a:ext cx="280252" cy="1091391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own Arrow 50"/>
          <p:cNvSpPr/>
          <p:nvPr/>
        </p:nvSpPr>
        <p:spPr>
          <a:xfrm rot="19049062">
            <a:off x="1455547" y="3944165"/>
            <a:ext cx="280252" cy="1555654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2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9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2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3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2" grpId="0" animBg="1"/>
      <p:bldP spid="43" grpId="0" animBg="1"/>
      <p:bldP spid="44" grpId="0" animBg="1"/>
      <p:bldP spid="11" grpId="0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25" grpId="0" animBg="1"/>
      <p:bldP spid="25" grpId="1" animBg="1"/>
      <p:bldP spid="17" grpId="0" animBg="1"/>
      <p:bldP spid="17" grpId="1" animBg="1"/>
      <p:bldP spid="28" grpId="0"/>
      <p:bldP spid="30" grpId="0"/>
      <p:bldP spid="30" grpId="1"/>
      <p:bldP spid="30" grpId="2"/>
      <p:bldP spid="20" grpId="0" animBg="1"/>
      <p:bldP spid="2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12" grpId="0" animBg="1"/>
      <p:bldP spid="12" grpId="1" animBg="1"/>
      <p:bldP spid="45" grpId="0" animBg="1"/>
      <p:bldP spid="46" grpId="0" animBg="1"/>
      <p:bldP spid="47" grpId="0" animBg="1"/>
      <p:bldP spid="48" grpId="0" animBg="1"/>
      <p:bldP spid="4" grpId="0" animBg="1"/>
      <p:bldP spid="4" grpId="1" animBg="1"/>
      <p:bldP spid="5" grpId="0" animBg="1"/>
      <p:bldP spid="5" grpId="1" animBg="1"/>
      <p:bldP spid="9" grpId="0" animBg="1"/>
      <p:bldP spid="9" grpId="1" animBg="1"/>
      <p:bldP spid="18" grpId="0" animBg="1"/>
      <p:bldP spid="1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38.2|20|23.5|17.3|21.4|24.7|28.8"/>
</p:tagLst>
</file>

<file path=ppt/theme/theme1.xml><?xml version="1.0" encoding="utf-8"?>
<a:theme xmlns:a="http://schemas.openxmlformats.org/drawingml/2006/main" name="aspConf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aspConfTemplate2</Template>
  <TotalTime>21253</TotalTime>
  <Words>409</Words>
  <Application>Microsoft Office PowerPoint</Application>
  <PresentationFormat>On-screen Show (4:3)</PresentationFormat>
  <Paragraphs>130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aspConfTemplate</vt:lpstr>
      <vt:lpstr>ElmahR = ELMAH + SignalR</vt:lpstr>
      <vt:lpstr>Agenda</vt:lpstr>
      <vt:lpstr>What’s ElmahR?</vt:lpstr>
      <vt:lpstr>Session structure </vt:lpstr>
      <vt:lpstr>What did I use? </vt:lpstr>
      <vt:lpstr>ELMAH </vt:lpstr>
      <vt:lpstr>SignalR </vt:lpstr>
      <vt:lpstr>Knockout </vt:lpstr>
      <vt:lpstr>PowerPoint Presentation</vt:lpstr>
      <vt:lpstr>Demo</vt:lpstr>
      <vt:lpstr>PowerPoint Presentation</vt:lpstr>
      <vt:lpstr>Code</vt:lpstr>
      <vt:lpstr>Project Status</vt:lpstr>
      <vt:lpstr>References</vt:lpstr>
      <vt:lpstr>How was it?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wasp</dc:creator>
  <cp:lastModifiedBy>wasp</cp:lastModifiedBy>
  <cp:revision>315</cp:revision>
  <dcterms:created xsi:type="dcterms:W3CDTF">2012-07-02T17:29:20Z</dcterms:created>
  <dcterms:modified xsi:type="dcterms:W3CDTF">2012-07-22T09:15:34Z</dcterms:modified>
</cp:coreProperties>
</file>